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5" r:id="rId7"/>
    <p:sldId id="260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CADE5-7395-4DD6-A617-9A82F7006944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B231E-9A1F-4AD0-B11B-31961A2EBF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Ții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B231E-9A1F-4AD0-B11B-31961A2EBF1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26F3C0-784F-43A7-8D09-876BEA6B41E0}" type="datetimeFigureOut">
              <a:rPr lang="ru-RU" smtClean="0"/>
              <a:pPr/>
              <a:t>20.01.2020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9AB125-FB5B-48CE-BA43-B0F7D825C6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285728"/>
            <a:ext cx="6172200" cy="112492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IPLT </a:t>
            </a:r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„Ion Creangă” , </a:t>
            </a:r>
            <a:r>
              <a:rPr lang="ro-RO" sz="3200" dirty="0" err="1" smtClean="0">
                <a:latin typeface="Times New Roman" pitchFamily="18" charset="0"/>
                <a:cs typeface="Times New Roman" pitchFamily="18" charset="0"/>
              </a:rPr>
              <a:t>soroca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357422" y="2285992"/>
            <a:ext cx="6357982" cy="2786082"/>
          </a:xfrm>
        </p:spPr>
        <p:txBody>
          <a:bodyPr>
            <a:normAutofit lnSpcReduction="10000"/>
          </a:bodyPr>
          <a:lstStyle/>
          <a:p>
            <a:pPr algn="ctr"/>
            <a:endParaRPr lang="ro-RO" dirty="0" smtClean="0"/>
          </a:p>
          <a:p>
            <a:pPr algn="ctr"/>
            <a:endParaRPr lang="ro-RO" dirty="0" smtClean="0"/>
          </a:p>
          <a:p>
            <a:pPr algn="ctr"/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EXECUTAREA BUGETULUI  ANUL 201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udwig-boltzmannmoartea-termic-a-universului-14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-44282" y="0"/>
            <a:ext cx="9188282" cy="6864339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-4"/>
          <a:ext cx="9143999" cy="7133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627"/>
                <a:gridCol w="1918972"/>
                <a:gridCol w="1828800"/>
                <a:gridCol w="1828800"/>
                <a:gridCol w="1828800"/>
              </a:tblGrid>
              <a:tr h="345038"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SPECIFICAȚII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PLANIFICAT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PRECIZAT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EXECUTAT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OBSERVAȚII</a:t>
                      </a:r>
                      <a:endParaRPr lang="ru-RU" sz="1800" b="1" dirty="0"/>
                    </a:p>
                  </a:txBody>
                  <a:tcPr/>
                </a:tc>
              </a:tr>
              <a:tr h="376405">
                <a:tc>
                  <a:txBody>
                    <a:bodyPr/>
                    <a:lstStyle/>
                    <a:p>
                      <a:r>
                        <a:rPr lang="ro-RO" dirty="0" smtClean="0"/>
                        <a:t>Buget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9130,6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9936,8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9929,4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6405">
                <a:tc>
                  <a:txBody>
                    <a:bodyPr/>
                    <a:lstStyle/>
                    <a:p>
                      <a:r>
                        <a:rPr lang="ro-RO" dirty="0" smtClean="0"/>
                        <a:t>Alimentare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546,7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546.7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546,7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Salariul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5289,1</a:t>
                      </a:r>
                      <a:endParaRPr lang="ro-RO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5691,7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5691,643</a:t>
                      </a:r>
                      <a:endParaRPr lang="ro-RO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Contribu</a:t>
                      </a:r>
                      <a:r>
                        <a:rPr lang="ro-RO" dirty="0" smtClean="0"/>
                        <a:t>ții,</a:t>
                      </a:r>
                      <a:r>
                        <a:rPr lang="ro-RO" baseline="0" dirty="0" smtClean="0"/>
                        <a:t> </a:t>
                      </a:r>
                    </a:p>
                    <a:p>
                      <a:r>
                        <a:rPr lang="ro-RO" baseline="0" dirty="0" smtClean="0"/>
                        <a:t>23%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1142,2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1300,3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1300,3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Aig.med.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238,0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256,2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256,124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Energie electrică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180,0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180,0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180,0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Gaze</a:t>
                      </a:r>
                      <a:r>
                        <a:rPr lang="ro-RO" baseline="0" dirty="0" smtClean="0"/>
                        <a:t> naturale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Apă,</a:t>
                      </a:r>
                      <a:r>
                        <a:rPr lang="ro-RO" baseline="0" dirty="0" smtClean="0"/>
                        <a:t> canalizare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74,0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8709">
                <a:tc>
                  <a:txBody>
                    <a:bodyPr/>
                    <a:lstStyle/>
                    <a:p>
                      <a:r>
                        <a:rPr lang="ro-RO" dirty="0" smtClean="0"/>
                        <a:t>Evacuarea gunoi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6405">
                <a:tc>
                  <a:txBody>
                    <a:bodyPr/>
                    <a:lstStyle/>
                    <a:p>
                      <a:r>
                        <a:rPr lang="ro-RO" dirty="0" smtClean="0"/>
                        <a:t>Internet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14,0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9,6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6405">
                <a:tc>
                  <a:txBody>
                    <a:bodyPr/>
                    <a:lstStyle/>
                    <a:p>
                      <a:r>
                        <a:rPr lang="ro-RO" dirty="0" smtClean="0"/>
                        <a:t>Telefon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5,0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6405">
                <a:tc>
                  <a:txBody>
                    <a:bodyPr/>
                    <a:lstStyle/>
                    <a:p>
                      <a:r>
                        <a:rPr lang="ro-RO" dirty="0" smtClean="0"/>
                        <a:t>Reparații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481,6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478,3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478,263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-1" y="4"/>
          <a:ext cx="9144000" cy="70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46031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</a:t>
                      </a:r>
                      <a:r>
                        <a:rPr lang="ro-RO" sz="1800" dirty="0" smtClean="0"/>
                        <a:t>PECIFICAȚII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PLANIFICAT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PRECIZAT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EXECUTAT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OBSERVAȚII</a:t>
                      </a:r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Cursuri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1,98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Deplasări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0,944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Paza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Ziare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6,0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5,715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Alte cheltuieli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225,0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253,4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253,359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Foi boală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25,0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17,6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17,546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Medicamente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678790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Materiale gospodărești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60,0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59,6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59,597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678790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Mașini și utilaje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100,0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79,5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79,474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678790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Materiale construcții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80,0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51,0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50,981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678790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Materiale didactice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9,936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460315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Apa Om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6,0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5,970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142845" y="1785926"/>
          <a:ext cx="8643995" cy="2563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5"/>
                <a:gridCol w="1785950"/>
                <a:gridCol w="1571636"/>
                <a:gridCol w="1428760"/>
                <a:gridCol w="1571634"/>
              </a:tblGrid>
              <a:tr h="782600"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SPECIFICAȚII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PLANIFICAT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PRECIZAT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EXECUTAT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dirty="0" smtClean="0"/>
                        <a:t>OBSERVAȚII</a:t>
                      </a:r>
                      <a:endParaRPr lang="ru-RU" sz="1800" dirty="0"/>
                    </a:p>
                  </a:txBody>
                  <a:tcPr/>
                </a:tc>
              </a:tr>
              <a:tr h="501139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Mobilier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100,0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85,8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85,036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  <a:tr h="501139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Reparații</a:t>
                      </a:r>
                      <a:r>
                        <a:rPr lang="ro-RO" sz="1800" baseline="0" dirty="0" smtClean="0"/>
                        <a:t> capitale(mobilier)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800" dirty="0" smtClean="0"/>
                    </a:p>
                    <a:p>
                      <a:r>
                        <a:rPr lang="en-US" sz="1800" dirty="0" smtClean="0"/>
                        <a:t>_________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800" dirty="0" smtClean="0"/>
                    </a:p>
                    <a:p>
                      <a:r>
                        <a:rPr lang="ro-RO" sz="1800" dirty="0" smtClean="0"/>
                        <a:t>6,6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800" dirty="0" smtClean="0"/>
                    </a:p>
                    <a:p>
                      <a:r>
                        <a:rPr lang="ro-RO" sz="1800" dirty="0" smtClean="0"/>
                        <a:t>6,6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501139"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Deplasări peste hotare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_________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6,50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6,478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800" dirty="0" smtClean="0"/>
                        <a:t> </a:t>
                      </a:r>
                    </a:p>
                    <a:p>
                      <a:r>
                        <a:rPr lang="ro-RO" sz="1800" dirty="0" smtClean="0"/>
                        <a:t>                                                     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Autofit/>
          </a:bodyPr>
          <a:lstStyle/>
          <a:p>
            <a:pPr algn="ctr"/>
            <a:r>
              <a:rPr lang="ro-RO" sz="3600" dirty="0" smtClean="0"/>
              <a:t>ACHIZIȚII ÎN </a:t>
            </a:r>
            <a:r>
              <a:rPr lang="ro-RO" sz="3600" smtClean="0"/>
              <a:t>ANUL 2019</a:t>
            </a:r>
            <a:r>
              <a:rPr lang="ro-RO" sz="3600" dirty="0" smtClean="0"/>
              <a:t/>
            </a:r>
            <a:br>
              <a:rPr lang="ro-RO" sz="3600" dirty="0" smtClean="0"/>
            </a:br>
            <a:r>
              <a:rPr lang="ro-RO" sz="3600" dirty="0" smtClean="0"/>
              <a:t> (MII LEI)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214283" y="1500171"/>
          <a:ext cx="8501121" cy="5293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50"/>
                <a:gridCol w="5109964"/>
                <a:gridCol w="2833707"/>
              </a:tblGrid>
              <a:tr h="540795">
                <a:tc gridSpan="3">
                  <a:txBody>
                    <a:bodyPr/>
                    <a:lstStyle/>
                    <a:p>
                      <a:r>
                        <a:rPr lang="ro-RO" sz="2400" dirty="0" smtClean="0"/>
                        <a:t>Reparații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079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o-RO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Coridor</a:t>
                      </a:r>
                      <a:r>
                        <a:rPr lang="en-US" baseline="0" dirty="0" smtClean="0"/>
                        <a:t> et.III(</a:t>
                      </a:r>
                      <a:r>
                        <a:rPr lang="en-US" baseline="0" dirty="0" err="1" smtClean="0"/>
                        <a:t>teracota</a:t>
                      </a:r>
                      <a:r>
                        <a:rPr lang="en-US" baseline="0" dirty="0" smtClean="0"/>
                        <a:t>),</a:t>
                      </a:r>
                      <a:r>
                        <a:rPr lang="en-US" baseline="0" dirty="0" err="1" smtClean="0"/>
                        <a:t>renov.WC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299,679</a:t>
                      </a:r>
                      <a:endParaRPr lang="ru-RU" dirty="0"/>
                    </a:p>
                  </a:txBody>
                  <a:tcPr/>
                </a:tc>
              </a:tr>
              <a:tr h="54079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o-RO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Cab.313,ilum.cab.108,rep.</a:t>
                      </a:r>
                      <a:r>
                        <a:rPr lang="ro-RO" dirty="0" smtClean="0"/>
                        <a:t>Țepilova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138,415</a:t>
                      </a:r>
                      <a:endParaRPr lang="ru-RU" dirty="0"/>
                    </a:p>
                  </a:txBody>
                  <a:tcPr/>
                </a:tc>
              </a:tr>
              <a:tr h="67298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o-RO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Reparația</a:t>
                      </a:r>
                      <a:r>
                        <a:rPr lang="ro-RO" baseline="0" dirty="0" smtClean="0"/>
                        <a:t> sit.termic corid.cl.V-XII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138,235</a:t>
                      </a:r>
                      <a:endParaRPr lang="ru-RU" dirty="0"/>
                    </a:p>
                  </a:txBody>
                  <a:tcPr/>
                </a:tc>
              </a:tr>
              <a:tr h="54079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6140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2984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ro-RO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2984">
                <a:tc gridSpan="2"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ro-RO" sz="240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ro-RO" sz="2400" dirty="0" smtClean="0"/>
                        <a:t>Total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2000" baseline="0" dirty="0" smtClean="0"/>
                        <a:t>  </a:t>
                      </a:r>
                    </a:p>
                    <a:p>
                      <a:r>
                        <a:rPr lang="ro-RO" sz="2000" baseline="0" dirty="0" smtClean="0"/>
                        <a:t>576,329</a:t>
                      </a:r>
                      <a:endParaRPr lang="ro-RO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50" y="214317"/>
          <a:ext cx="8358189" cy="651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50"/>
                <a:gridCol w="4857776"/>
                <a:gridCol w="2786063"/>
              </a:tblGrid>
              <a:tr h="442136">
                <a:tc gridSpan="3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mtClean="0"/>
                        <a:t>Dezvoltare</a:t>
                      </a:r>
                      <a:r>
                        <a:rPr lang="ro-RO" baseline="0" smtClean="0"/>
                        <a:t> , modernizare</a:t>
                      </a:r>
                      <a:r>
                        <a:rPr lang="ro-RO" smtClean="0"/>
                        <a:t> -11,63% </a:t>
                      </a:r>
                      <a:r>
                        <a:rPr lang="ro-RO" dirty="0" smtClean="0"/>
                        <a:t>din buget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Salariul și contribuțiile -73</a:t>
                      </a:r>
                      <a:r>
                        <a:rPr lang="ro-RO" baseline="0" dirty="0" smtClean="0"/>
                        <a:t> %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Întreținere,alimentare</a:t>
                      </a:r>
                      <a:r>
                        <a:rPr lang="ro-RO" baseline="0" dirty="0" smtClean="0"/>
                        <a:t>                     -15,37%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 gridSpan="2"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399150">
                <a:tc gridSpan="3">
                  <a:txBody>
                    <a:bodyPr/>
                    <a:lstStyle/>
                    <a:p>
                      <a:r>
                        <a:rPr lang="ro-RO" sz="2400" b="1" dirty="0" smtClean="0">
                          <a:solidFill>
                            <a:schemeClr val="bg1"/>
                          </a:solidFill>
                        </a:rPr>
                        <a:t>Achiziții</a:t>
                      </a:r>
                      <a:r>
                        <a:rPr lang="ro-RO" sz="2400" b="1" baseline="0" dirty="0" smtClean="0">
                          <a:solidFill>
                            <a:schemeClr val="bg1"/>
                          </a:solidFill>
                        </a:rPr>
                        <a:t> bunuri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99150">
                <a:tc>
                  <a:txBody>
                    <a:bodyPr/>
                    <a:lstStyle/>
                    <a:p>
                      <a:r>
                        <a:rPr lang="ro-RO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Calculatoare</a:t>
                      </a:r>
                      <a:r>
                        <a:rPr lang="ro-RO" baseline="0" dirty="0" smtClean="0"/>
                        <a:t> (cab.108)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65,94</a:t>
                      </a:r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r>
                        <a:rPr lang="ro-RO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Mobilier(18 mese</a:t>
                      </a:r>
                      <a:r>
                        <a:rPr lang="ro-RO" baseline="0" dirty="0" smtClean="0"/>
                        <a:t> și 36 caune cab 107,72 sc. Cab.312 și 210 ,perete cab.105)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60,736</a:t>
                      </a:r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r>
                        <a:rPr lang="ro-RO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Table informative-18</a:t>
                      </a:r>
                      <a:r>
                        <a:rPr lang="ro-RO" baseline="0" dirty="0" smtClean="0"/>
                        <a:t> buc.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24,3</a:t>
                      </a:r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r>
                        <a:rPr lang="ro-RO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Televizoare</a:t>
                      </a:r>
                      <a:r>
                        <a:rPr lang="ro-RO" baseline="0" dirty="0" smtClean="0"/>
                        <a:t> (6 buc.)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43,59</a:t>
                      </a:r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99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2000" dirty="0" smtClean="0"/>
                        <a:t>194,566</a:t>
                      </a:r>
                      <a:endParaRPr lang="ru-RU" sz="2000" dirty="0"/>
                    </a:p>
                  </a:txBody>
                  <a:tcPr/>
                </a:tc>
              </a:tr>
              <a:tr h="399150">
                <a:tc gridSpan="3">
                  <a:txBody>
                    <a:bodyPr/>
                    <a:lstStyle/>
                    <a:p>
                      <a:pPr algn="ctr"/>
                      <a:r>
                        <a:rPr lang="ro-RO" sz="3200" b="1" dirty="0" smtClean="0"/>
                        <a:t>TOTAL- 770,895</a:t>
                      </a:r>
                      <a:r>
                        <a:rPr lang="ro-RO" sz="3200" b="1" baseline="0" dirty="0" smtClean="0"/>
                        <a:t>mii lei</a:t>
                      </a:r>
                      <a:endParaRPr lang="ru-RU" sz="32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BUGET-20</a:t>
            </a:r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o-RO" sz="4800" smtClean="0">
                <a:latin typeface="Times New Roman" pitchFamily="18" charset="0"/>
                <a:cs typeface="Times New Roman" pitchFamily="18" charset="0"/>
              </a:rPr>
              <a:t>(mii </a:t>
            </a:r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lei)</a:t>
            </a:r>
            <a:br>
              <a:rPr lang="ro-RO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4800" dirty="0" err="1" smtClean="0">
                <a:latin typeface="Times New Roman" pitchFamily="18" charset="0"/>
                <a:cs typeface="Times New Roman" pitchFamily="18" charset="0"/>
              </a:rPr>
              <a:t>iplt</a:t>
            </a:r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ro-RO" sz="4800" dirty="0" err="1" smtClean="0">
                <a:latin typeface="Times New Roman" pitchFamily="18" charset="0"/>
                <a:cs typeface="Times New Roman" pitchFamily="18" charset="0"/>
              </a:rPr>
              <a:t>i.creangă</a:t>
            </a:r>
            <a:r>
              <a:rPr lang="ro-RO" sz="4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10704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430"/>
                <a:gridCol w="1928826"/>
                <a:gridCol w="1928826"/>
                <a:gridCol w="1785918"/>
              </a:tblGrid>
              <a:tr h="4424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</a:t>
                      </a:r>
                      <a:r>
                        <a:rPr lang="en-US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60728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Total volum cheltuieli fără alimentare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10952,1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I-IV-282x0,83</a:t>
                      </a:r>
                      <a:r>
                        <a:rPr lang="ro-RO" baseline="0" dirty="0" smtClean="0"/>
                        <a:t> </a:t>
                      </a:r>
                    </a:p>
                    <a:p>
                      <a:r>
                        <a:rPr lang="ro-RO" baseline="0" dirty="0" smtClean="0"/>
                        <a:t>=234,06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V-IX-381x1,0</a:t>
                      </a:r>
                      <a:r>
                        <a:rPr lang="ro-RO" baseline="0" dirty="0" smtClean="0"/>
                        <a:t> </a:t>
                      </a:r>
                    </a:p>
                    <a:p>
                      <a:r>
                        <a:rPr lang="ro-RO" baseline="0" dirty="0" smtClean="0"/>
                        <a:t>=381</a:t>
                      </a:r>
                      <a:endParaRPr lang="ru-RU" dirty="0"/>
                    </a:p>
                  </a:txBody>
                  <a:tcPr/>
                </a:tc>
              </a:tr>
              <a:tr h="1182834">
                <a:tc>
                  <a:txBody>
                    <a:bodyPr/>
                    <a:lstStyle/>
                    <a:p>
                      <a:r>
                        <a:rPr lang="ro-RO" dirty="0" err="1" smtClean="0"/>
                        <a:t>Cformulă</a:t>
                      </a:r>
                      <a:endParaRPr lang="ro-RO" dirty="0" smtClean="0"/>
                    </a:p>
                    <a:p>
                      <a:r>
                        <a:rPr lang="ro-RO" dirty="0" smtClean="0"/>
                        <a:t>Incluziva</a:t>
                      </a:r>
                    </a:p>
                    <a:p>
                      <a:r>
                        <a:rPr lang="ro-RO" dirty="0" smtClean="0"/>
                        <a:t>Alimentare</a:t>
                      </a:r>
                    </a:p>
                    <a:p>
                      <a:r>
                        <a:rPr lang="ro-RO" dirty="0" smtClean="0"/>
                        <a:t>Mijloace speciale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err="1" smtClean="0"/>
                        <a:t>Mat.did</a:t>
                      </a:r>
                      <a:r>
                        <a:rPr lang="en-US" dirty="0" smtClean="0"/>
                        <a:t>. c/d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10180,5</a:t>
                      </a:r>
                      <a:endParaRPr lang="ro-RO" dirty="0" smtClean="0"/>
                    </a:p>
                    <a:p>
                      <a:r>
                        <a:rPr lang="ro-RO" dirty="0" smtClean="0"/>
                        <a:t>1</a:t>
                      </a:r>
                      <a:r>
                        <a:rPr lang="en-US" dirty="0" smtClean="0"/>
                        <a:t>00,8</a:t>
                      </a:r>
                      <a:endParaRPr lang="ro-RO" dirty="0" smtClean="0"/>
                    </a:p>
                    <a:p>
                      <a:r>
                        <a:rPr lang="ro-RO" dirty="0" smtClean="0"/>
                        <a:t>5</a:t>
                      </a:r>
                      <a:r>
                        <a:rPr lang="en-US" dirty="0" smtClean="0"/>
                        <a:t>20,8</a:t>
                      </a:r>
                      <a:endParaRPr lang="ro-RO" dirty="0" smtClean="0"/>
                    </a:p>
                    <a:p>
                      <a:r>
                        <a:rPr lang="en-US" dirty="0" smtClean="0"/>
                        <a:t>60,0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dirty="0" smtClean="0"/>
                        <a:t>90,0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X-XII-115x1,22 </a:t>
                      </a:r>
                    </a:p>
                    <a:p>
                      <a:r>
                        <a:rPr lang="ro-RO" dirty="0" smtClean="0"/>
                        <a:t>= 140,3 </a:t>
                      </a:r>
                    </a:p>
                    <a:p>
                      <a:r>
                        <a:rPr lang="ro-RO" dirty="0" smtClean="0"/>
                        <a:t>Total</a:t>
                      </a:r>
                      <a:r>
                        <a:rPr lang="ro-RO" baseline="0" dirty="0" smtClean="0"/>
                        <a:t> el.ponder. </a:t>
                      </a:r>
                    </a:p>
                    <a:p>
                      <a:r>
                        <a:rPr lang="ro-RO" baseline="0" dirty="0" smtClean="0"/>
                        <a:t>755,36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(755x13247 +</a:t>
                      </a:r>
                      <a:r>
                        <a:rPr lang="ro-RO" baseline="0" dirty="0" smtClean="0"/>
                        <a:t> </a:t>
                      </a:r>
                    </a:p>
                    <a:p>
                      <a:r>
                        <a:rPr lang="ro-RO" baseline="0" dirty="0" smtClean="0"/>
                        <a:t>714837)x0,95 </a:t>
                      </a:r>
                    </a:p>
                    <a:p>
                      <a:r>
                        <a:rPr lang="ro-RO" baseline="0" dirty="0" smtClean="0"/>
                        <a:t>=10180505,9lei</a:t>
                      </a:r>
                      <a:endParaRPr lang="ru-RU" dirty="0"/>
                    </a:p>
                  </a:txBody>
                  <a:tcPr/>
                </a:tc>
              </a:tr>
              <a:tr h="398223">
                <a:tc>
                  <a:txBody>
                    <a:bodyPr/>
                    <a:lstStyle/>
                    <a:p>
                      <a:r>
                        <a:rPr lang="ro-RO" dirty="0" smtClean="0"/>
                        <a:t>Cheltuieli fără salariu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err="1" smtClean="0"/>
                        <a:t>alim</a:t>
                      </a:r>
                      <a:r>
                        <a:rPr lang="en-US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2244,7</a:t>
                      </a:r>
                      <a:r>
                        <a:rPr lang="en-US" dirty="0" smtClean="0"/>
                        <a:t> (2</a:t>
                      </a:r>
                      <a:r>
                        <a:rPr lang="ro-RO" dirty="0" smtClean="0"/>
                        <a:t>0</a:t>
                      </a:r>
                      <a:r>
                        <a:rPr lang="en-US" dirty="0" smtClean="0"/>
                        <a:t>,</a:t>
                      </a:r>
                      <a:r>
                        <a:rPr lang="ro-RO" dirty="0" smtClean="0"/>
                        <a:t>5</a:t>
                      </a:r>
                      <a:r>
                        <a:rPr lang="en-US" dirty="0" smtClean="0"/>
                        <a:t>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9,5% </a:t>
                      </a:r>
                      <a:r>
                        <a:rPr lang="ro-RO" dirty="0" smtClean="0"/>
                        <a:t>întreținere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11% dez.moder.</a:t>
                      </a:r>
                      <a:endParaRPr lang="ru-RU" dirty="0"/>
                    </a:p>
                  </a:txBody>
                  <a:tcPr/>
                </a:tc>
              </a:tr>
              <a:tr h="412955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dirty="0" smtClean="0"/>
                        <a:t>210</a:t>
                      </a:r>
                      <a:r>
                        <a:rPr lang="en-US" dirty="0" smtClean="0"/>
                        <a:t>180</a:t>
                      </a:r>
                      <a:r>
                        <a:rPr lang="ro-RO" baseline="0" dirty="0" smtClean="0"/>
                        <a:t> Salariu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baseline="0" dirty="0" smtClean="0"/>
                        <a:t>212100 </a:t>
                      </a:r>
                      <a:r>
                        <a:rPr lang="en-US" baseline="0" dirty="0" err="1" smtClean="0"/>
                        <a:t>Contribu</a:t>
                      </a:r>
                      <a:r>
                        <a:rPr lang="ro-RO" baseline="0" dirty="0" smtClean="0"/>
                        <a:t>ții 23 %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212210 Aig.medic.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222110 Energia electrică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222120 Gaze naturale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222140 Apă, canalizare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222190 Evacuare gunoi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222210 Internet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222220 Telefon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222500 Reparații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222600 Cursuri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222710 Deplasări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222720 Deplaări p/e hotare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222940 Paza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222980 Ziare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222990(Salariu.cont.,cazan.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273500 Foi boală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334110 Medicamente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336110 Mat.gospod.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314110 Mașini și utilaje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331110 Combutibil 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337110 Mat.contr.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335110 Mat.did.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316110 Mobilier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339110 Apa Om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318110 Alte mij.fixe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o-RO" baseline="0" dirty="0" smtClean="0"/>
                        <a:t>272500 Mat.did.c/d.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6</a:t>
                      </a:r>
                      <a:r>
                        <a:rPr lang="en-US" dirty="0" smtClean="0"/>
                        <a:t>334,1 </a:t>
                      </a:r>
                      <a:endParaRPr lang="ro-RO" dirty="0" smtClean="0"/>
                    </a:p>
                    <a:p>
                      <a:r>
                        <a:rPr lang="ro-RO" dirty="0" smtClean="0"/>
                        <a:t>1474,0</a:t>
                      </a:r>
                    </a:p>
                    <a:p>
                      <a:r>
                        <a:rPr lang="ro-RO" dirty="0" smtClean="0"/>
                        <a:t>288,5</a:t>
                      </a:r>
                    </a:p>
                    <a:p>
                      <a:r>
                        <a:rPr lang="ro-RO" dirty="0" smtClean="0"/>
                        <a:t>160,0</a:t>
                      </a:r>
                    </a:p>
                    <a:p>
                      <a:r>
                        <a:rPr lang="ro-RO" dirty="0" smtClean="0"/>
                        <a:t>350,0</a:t>
                      </a:r>
                    </a:p>
                    <a:p>
                      <a:r>
                        <a:rPr lang="ro-RO" dirty="0" smtClean="0"/>
                        <a:t>60,0</a:t>
                      </a:r>
                    </a:p>
                    <a:p>
                      <a:r>
                        <a:rPr lang="ro-RO" dirty="0" smtClean="0"/>
                        <a:t>24,0</a:t>
                      </a:r>
                    </a:p>
                    <a:p>
                      <a:r>
                        <a:rPr lang="ro-RO" dirty="0" smtClean="0"/>
                        <a:t>14,0</a:t>
                      </a:r>
                    </a:p>
                    <a:p>
                      <a:r>
                        <a:rPr lang="ro-RO" dirty="0" smtClean="0"/>
                        <a:t>5,0</a:t>
                      </a:r>
                    </a:p>
                    <a:p>
                      <a:r>
                        <a:rPr lang="ro-RO" dirty="0" smtClean="0"/>
                        <a:t>700,0</a:t>
                      </a:r>
                    </a:p>
                    <a:p>
                      <a:r>
                        <a:rPr lang="ro-RO" dirty="0" smtClean="0"/>
                        <a:t>20,0</a:t>
                      </a:r>
                    </a:p>
                    <a:p>
                      <a:r>
                        <a:rPr lang="ro-RO" dirty="0" smtClean="0"/>
                        <a:t>5,0</a:t>
                      </a:r>
                    </a:p>
                    <a:p>
                      <a:r>
                        <a:rPr lang="ro-RO" dirty="0" smtClean="0"/>
                        <a:t>6,0</a:t>
                      </a:r>
                    </a:p>
                    <a:p>
                      <a:r>
                        <a:rPr lang="ro-RO" dirty="0" smtClean="0"/>
                        <a:t>55,0</a:t>
                      </a:r>
                    </a:p>
                    <a:p>
                      <a:r>
                        <a:rPr lang="ro-RO" dirty="0" smtClean="0"/>
                        <a:t>6,0 </a:t>
                      </a:r>
                    </a:p>
                    <a:p>
                      <a:r>
                        <a:rPr lang="ro-RO" dirty="0" smtClean="0"/>
                        <a:t>339,1 </a:t>
                      </a:r>
                    </a:p>
                    <a:p>
                      <a:r>
                        <a:rPr lang="ro-RO" dirty="0" smtClean="0"/>
                        <a:t>20,0 </a:t>
                      </a:r>
                    </a:p>
                    <a:p>
                      <a:r>
                        <a:rPr lang="ro-RO" dirty="0" smtClean="0"/>
                        <a:t>5,0 </a:t>
                      </a:r>
                    </a:p>
                    <a:p>
                      <a:r>
                        <a:rPr lang="ro-RO" dirty="0" smtClean="0"/>
                        <a:t>80,0  </a:t>
                      </a:r>
                    </a:p>
                    <a:p>
                      <a:r>
                        <a:rPr lang="ro-RO" dirty="0" smtClean="0"/>
                        <a:t>100,0 </a:t>
                      </a:r>
                    </a:p>
                    <a:p>
                      <a:r>
                        <a:rPr lang="ro-RO" dirty="0" smtClean="0"/>
                        <a:t>4,0</a:t>
                      </a:r>
                    </a:p>
                    <a:p>
                      <a:r>
                        <a:rPr lang="ro-RO" dirty="0" smtClean="0"/>
                        <a:t>80 ,0</a:t>
                      </a:r>
                    </a:p>
                    <a:p>
                      <a:r>
                        <a:rPr lang="ro-RO" dirty="0" smtClean="0"/>
                        <a:t>10,0 </a:t>
                      </a:r>
                    </a:p>
                    <a:p>
                      <a:r>
                        <a:rPr lang="ro-RO" dirty="0" smtClean="0"/>
                        <a:t>1 00,0 </a:t>
                      </a:r>
                    </a:p>
                    <a:p>
                      <a:r>
                        <a:rPr lang="ro-RO" dirty="0" smtClean="0"/>
                        <a:t>6,0 </a:t>
                      </a:r>
                    </a:p>
                    <a:p>
                      <a:r>
                        <a:rPr lang="ro-RO" dirty="0" smtClean="0"/>
                        <a:t>95 ,6 </a:t>
                      </a:r>
                    </a:p>
                    <a:p>
                      <a:r>
                        <a:rPr lang="ro-RO" dirty="0" smtClean="0"/>
                        <a:t>90,0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79,5% </a:t>
                      </a:r>
                      <a:r>
                        <a:rPr lang="ro-RO" dirty="0" smtClean="0"/>
                        <a:t>salariu </a:t>
                      </a:r>
                    </a:p>
                    <a:p>
                      <a:r>
                        <a:rPr lang="ro-RO" dirty="0" smtClean="0"/>
                        <a:t>Și contribuții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357166"/>
          <a:ext cx="8358248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  <a:gridCol w="1785950"/>
                <a:gridCol w="1857388"/>
                <a:gridCol w="1714514"/>
              </a:tblGrid>
              <a:tr h="2857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2020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50033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ro-RO" baseline="0" dirty="0" smtClean="0"/>
                        <a:t>Întreținere,servicii</a:t>
                      </a:r>
                      <a:endParaRPr lang="en-US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aseline="0" dirty="0" err="1" smtClean="0"/>
                        <a:t>Repar.,mod</a:t>
                      </a:r>
                      <a:r>
                        <a:rPr lang="en-US" baseline="0" dirty="0" smtClean="0"/>
                        <a:t>.- 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endParaRPr lang="en-US" baseline="0" dirty="0" smtClean="0"/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Pag.web. 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http:ltioncreangasoroca.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baseline="0" dirty="0" smtClean="0"/>
                        <a:t>educ.md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ro-RO" dirty="0" smtClean="0"/>
                        <a:t>967 (9,5</a:t>
                      </a:r>
                      <a:r>
                        <a:rPr lang="ro-RO" dirty="0" smtClean="0"/>
                        <a:t>)</a:t>
                      </a:r>
                      <a:endParaRPr lang="en-US" dirty="0" smtClean="0"/>
                    </a:p>
                    <a:p>
                      <a:r>
                        <a:rPr lang="ro-RO" smtClean="0"/>
                        <a:t>1277,7</a:t>
                      </a:r>
                      <a:r>
                        <a:rPr lang="en-US" smtClean="0"/>
                        <a:t>  </a:t>
                      </a:r>
                      <a:r>
                        <a:rPr lang="en-US" dirty="0" smtClean="0"/>
                        <a:t>(</a:t>
                      </a:r>
                      <a:r>
                        <a:rPr lang="ro-RO" dirty="0" smtClean="0"/>
                        <a:t>11</a:t>
                      </a:r>
                      <a:r>
                        <a:rPr lang="en-US" dirty="0" smtClean="0"/>
                        <a:t>%) 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269</TotalTime>
  <Words>457</Words>
  <Application>Microsoft Office PowerPoint</Application>
  <PresentationFormat>Экран (4:3)</PresentationFormat>
  <Paragraphs>270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IPLT „Ion Creangă” , soroca</vt:lpstr>
      <vt:lpstr>Слайд 2</vt:lpstr>
      <vt:lpstr>Слайд 3</vt:lpstr>
      <vt:lpstr>Слайд 4</vt:lpstr>
      <vt:lpstr>ACHIZIȚII ÎN ANUL 2019  (MII LEI)</vt:lpstr>
      <vt:lpstr>Слайд 6</vt:lpstr>
      <vt:lpstr>BUGET-2020(mii lei) iplt „i.creangă”</vt:lpstr>
      <vt:lpstr>Слайд 8</vt:lpstr>
      <vt:lpstr>Слайд 9</vt:lpstr>
      <vt:lpstr>Слайд 10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IPLT „Ion Creangă” , soroca</dc:title>
  <dc:creator>User</dc:creator>
  <cp:lastModifiedBy>Teacher</cp:lastModifiedBy>
  <cp:revision>42</cp:revision>
  <dcterms:created xsi:type="dcterms:W3CDTF">2018-12-10T11:56:58Z</dcterms:created>
  <dcterms:modified xsi:type="dcterms:W3CDTF">2020-01-20T09:49:53Z</dcterms:modified>
</cp:coreProperties>
</file>